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701" r:id="rId14"/>
    <p:sldId id="2703" r:id="rId15"/>
    <p:sldId id="2702" r:id="rId16"/>
    <p:sldId id="2704" r:id="rId17"/>
    <p:sldId id="2705" r:id="rId18"/>
    <p:sldId id="2706" r:id="rId19"/>
    <p:sldId id="2688" r:id="rId20"/>
    <p:sldId id="2694" r:id="rId21"/>
    <p:sldId id="2695" r:id="rId22"/>
    <p:sldId id="2696" r:id="rId23"/>
    <p:sldId id="2697" r:id="rId24"/>
    <p:sldId id="2698" r:id="rId25"/>
    <p:sldId id="2699" r:id="rId26"/>
    <p:sldId id="2689" r:id="rId27"/>
    <p:sldId id="2700" r:id="rId28"/>
    <p:sldId id="2690" r:id="rId29"/>
    <p:sldId id="2691" r:id="rId30"/>
    <p:sldId id="2692" r:id="rId31"/>
    <p:sldId id="2693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B6EEA-B825-864A-9835-86FB1986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问题在哪里？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6CF5C2-CDEA-8447-A11D-3A9355EE0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序列并行不能与模型并行一起使用，原理上会引起冲突，那么应该在满足什么条件下才使用</a:t>
            </a:r>
            <a:r>
              <a:rPr lang="en-US" altLang="zh-CN" sz="2000" dirty="0" err="1"/>
              <a:t>ColossalAI</a:t>
            </a:r>
            <a:r>
              <a:rPr lang="zh-CN" altLang="en-US" sz="2000" dirty="0"/>
              <a:t> 的系列并行呢？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因为使用了 </a:t>
            </a:r>
            <a:r>
              <a:rPr lang="en-US" altLang="zh-CN" sz="2000" dirty="0"/>
              <a:t>Ring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</a:t>
            </a:r>
            <a:r>
              <a:rPr lang="zh-CN" altLang="en-US" sz="2000" dirty="0"/>
              <a:t> 算法，会引入更频繁的通信（包括前向和后向），对比 </a:t>
            </a:r>
            <a:r>
              <a:rPr lang="en-US" altLang="zh-CN" sz="2000" dirty="0"/>
              <a:t>Megatron-LM</a:t>
            </a:r>
            <a:r>
              <a:rPr lang="zh-CN" altLang="en-US" sz="2000" dirty="0"/>
              <a:t> 的序列并行 </a:t>
            </a:r>
            <a:r>
              <a:rPr lang="en-US" altLang="zh-CN" sz="2000" dirty="0"/>
              <a:t>+</a:t>
            </a:r>
            <a:r>
              <a:rPr lang="zh-CN" altLang="en-US" sz="2000" dirty="0"/>
              <a:t> 模型并行，哪种效果会更好呢？</a:t>
            </a:r>
          </a:p>
        </p:txBody>
      </p:sp>
    </p:spTree>
    <p:extLst>
      <p:ext uri="{BB962C8B-B14F-4D97-AF65-F5344CB8AC3E}">
        <p14:creationId xmlns:p14="http://schemas.microsoft.com/office/powerpoint/2010/main" val="37393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836718-9E75-AC47-B1F5-BA87566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80" y="2301932"/>
            <a:ext cx="9000000" cy="701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CD603-C7D5-AD4C-B8B1-1D8ECF41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37" y="3189308"/>
            <a:ext cx="9107087" cy="2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B79B7E-3EF5-424A-A543-859794E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4" y="1676822"/>
            <a:ext cx="8389253" cy="4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的计算被平摊到了各个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上，减少了计算资源的浪费；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所产生的激活值也被平摊到了各个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上，进一步降低了显存开销；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107268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序列并行原理：引入通信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1600" dirty="0"/>
                  <a:t>Megatron1/2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Transformer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由正向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+</a:t>
                </a:r>
                <a:r>
                  <a:rPr lang="zh-CN" altLang="en-US" sz="1600" dirty="0"/>
                  <a:t> 后向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组成</a:t>
                </a:r>
                <a:r>
                  <a:rPr lang="en-US" altLang="zh-CN" sz="1600" dirty="0"/>
                  <a:t>;</a:t>
                </a:r>
              </a:p>
              <a:p>
                <a:r>
                  <a:rPr lang="en-US" altLang="zh-CN" sz="1600" dirty="0"/>
                  <a:t>Megatron 3</a:t>
                </a:r>
                <a:r>
                  <a:rPr lang="zh-CN" altLang="en-US" sz="1600" dirty="0"/>
                  <a:t>：对 </a:t>
                </a:r>
                <a:r>
                  <a:rPr lang="en-US" altLang="zh-CN" sz="1600" dirty="0"/>
                  <a:t>TP+SP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不合适，为了收集在各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输出结果，需插入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；为使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产生结果可传入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层，需插入 </a:t>
                </a:r>
                <a:r>
                  <a:rPr lang="en-US" altLang="zh-CN" sz="1600" dirty="0"/>
                  <a:t>Reduce-Scatter</a:t>
                </a:r>
                <a:r>
                  <a:rPr lang="zh-CN" altLang="en-US" sz="1600" dirty="0"/>
                  <a:t> 算子；其中，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/>
                  <a:t> 代表前向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，反向</a:t>
                </a:r>
                <a:r>
                  <a:rPr lang="en-US" altLang="zh-CN" sz="1600" dirty="0"/>
                  <a:t>reduce scatter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zh-CN" altLang="en-US" sz="1600" dirty="0"/>
                  <a:t> 则是反之。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因此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有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All-Gather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Reduce-Scatter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。</a:t>
                </a:r>
                <a:endParaRPr kumimoji="1"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71" y="3111961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1" y="1526425"/>
            <a:ext cx="10852799" cy="41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1" y="1984375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17249"/>
            <a:ext cx="10963473" cy="4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04</a:t>
            </a:r>
            <a:endParaRPr lang="en-US" altLang="zh-CN" sz="7200" dirty="0"/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sq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len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2048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数量，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64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1024/2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512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Tranformer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打开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sequence-parallel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配置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对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对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进行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6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51B8F79-41C5-DF4B-AA55-0A35D8BB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119398E-6764-5348-850E-78A8594A53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_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split_along_first_dim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函数实现按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维度对输入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words_embeddings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split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，即在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维度进行切分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9B84ED-80AE-DE47-AC23-5D1971CF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90200"/>
            <a:ext cx="3081600" cy="693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80084-E84B-C74F-8DAF-91466086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181669"/>
            <a:ext cx="3081600" cy="610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7D236-A969-FA4D-948D-26A73826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890533"/>
            <a:ext cx="3081600" cy="22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365D92-0186-2046-9371-EFB2D91D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C940AE-8EF2-244A-A979-281A308DCFA9}"/>
              </a:ext>
            </a:extLst>
          </p:cNvPr>
          <p:cNvSpPr/>
          <p:nvPr/>
        </p:nvSpPr>
        <p:spPr>
          <a:xfrm>
            <a:off x="2824572" y="160973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96E36-31C4-E841-AC2F-9843A7936264}"/>
              </a:ext>
            </a:extLst>
          </p:cNvPr>
          <p:cNvSpPr/>
          <p:nvPr/>
        </p:nvSpPr>
        <p:spPr>
          <a:xfrm>
            <a:off x="2824570" y="257327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B11F57-425E-854D-8E29-FC8420DF81D3}"/>
              </a:ext>
            </a:extLst>
          </p:cNvPr>
          <p:cNvSpPr/>
          <p:nvPr/>
        </p:nvSpPr>
        <p:spPr>
          <a:xfrm>
            <a:off x="2824569" y="3952568"/>
            <a:ext cx="3057683" cy="9045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41B1BF-CDDD-8449-8947-CC2410A2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87" y="4986908"/>
            <a:ext cx="5038940" cy="12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FA5507E-D380-3646-BDEC-5EFA2DC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A25CAE5-6BD0-5C42-AF77-6F84B8361C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all-gather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合并成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上并行计算输出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3h/2]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B736CD-2BD0-2943-B79B-DAAD9385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1" t="13385" r="31485"/>
          <a:stretch/>
        </p:blipFill>
        <p:spPr>
          <a:xfrm>
            <a:off x="6887396" y="1957539"/>
            <a:ext cx="4386527" cy="4376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4E804-04E1-ED42-8C2C-0215CC2D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06" y="1361045"/>
            <a:ext cx="3081600" cy="1192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0243F-F0B4-7A46-92B0-3F033A9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06" y="2649232"/>
            <a:ext cx="3081600" cy="1756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FA0C1C-53FC-C34C-B12C-1FB57A6B7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906" y="4500612"/>
            <a:ext cx="3081600" cy="151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4C3079-E4B7-4248-9C23-52C8F2C36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06" y="679439"/>
            <a:ext cx="1802238" cy="5814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377767-41EC-7741-AF0F-5C4025549607}"/>
              </a:ext>
            </a:extLst>
          </p:cNvPr>
          <p:cNvSpPr/>
          <p:nvPr/>
        </p:nvSpPr>
        <p:spPr>
          <a:xfrm>
            <a:off x="2795865" y="2169013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F88EDA-B804-FE4B-8E96-7A78FAC8D1F8}"/>
              </a:ext>
            </a:extLst>
          </p:cNvPr>
          <p:cNvSpPr/>
          <p:nvPr/>
        </p:nvSpPr>
        <p:spPr>
          <a:xfrm>
            <a:off x="2795865" y="3429000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C50E78-D869-EC4D-94E7-A71042A0A900}"/>
              </a:ext>
            </a:extLst>
          </p:cNvPr>
          <p:cNvSpPr/>
          <p:nvPr/>
        </p:nvSpPr>
        <p:spPr>
          <a:xfrm>
            <a:off x="2795865" y="5589680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2E3E9A8-5422-F344-9F74-C89B7CF1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653D59F-144A-3C44-A9D6-B60671414A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上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reduce-scatter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2ECA3-346A-ED43-AF94-CC9D1255C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9" t="11270" r="30623"/>
          <a:stretch/>
        </p:blipFill>
        <p:spPr>
          <a:xfrm>
            <a:off x="6629314" y="1588655"/>
            <a:ext cx="4741537" cy="47570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2BDEC5-A7B1-EB47-94D5-123A822F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57" y="1367389"/>
            <a:ext cx="3081600" cy="1000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F964DD-7758-C14F-BA42-F254C1C0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57" y="2457872"/>
            <a:ext cx="3081600" cy="1207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5338-574B-294B-90C0-6DFA314D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157" y="3761230"/>
            <a:ext cx="3081600" cy="1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AB4C7E-3B20-E74C-AF7B-7D113FF78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75" y="654044"/>
            <a:ext cx="1827519" cy="58412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3752C9-88B7-7F4F-81CB-D876E6D1C7F8}"/>
              </a:ext>
            </a:extLst>
          </p:cNvPr>
          <p:cNvSpPr/>
          <p:nvPr/>
        </p:nvSpPr>
        <p:spPr>
          <a:xfrm>
            <a:off x="2807116" y="2042916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162046-06DB-2740-BF7F-D7D018D57640}"/>
              </a:ext>
            </a:extLst>
          </p:cNvPr>
          <p:cNvSpPr/>
          <p:nvPr/>
        </p:nvSpPr>
        <p:spPr>
          <a:xfrm>
            <a:off x="2807116" y="4973824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FC8B92-3AB6-B540-BFC9-4E9B29B0C5C0}"/>
              </a:ext>
            </a:extLst>
          </p:cNvPr>
          <p:cNvSpPr/>
          <p:nvPr/>
        </p:nvSpPr>
        <p:spPr>
          <a:xfrm>
            <a:off x="2807116" y="3078946"/>
            <a:ext cx="3057683" cy="3892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CFC3B96-BD4B-6649-94FF-106587FE6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9" t="5698" r="29214"/>
          <a:stretch/>
        </p:blipFill>
        <p:spPr>
          <a:xfrm>
            <a:off x="3618900" y="195395"/>
            <a:ext cx="6105345" cy="6467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49DEEA-C0EB-F746-877A-8139F027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3" y="658761"/>
            <a:ext cx="1813998" cy="57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ColossalAI</a:t>
            </a:r>
            <a:r>
              <a:rPr lang="zh-CN" altLang="en-US" dirty="0"/>
              <a:t>序列并行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C88653-FCAB-0E4D-AA9C-6E86FC98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04675"/>
            <a:ext cx="5050322" cy="4994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0E9C0D-A20D-5A4B-A376-BF79807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30" y="1932410"/>
            <a:ext cx="5495577" cy="3572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51E46-E6A1-E547-A1C5-83DE612E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37" y="5504535"/>
            <a:ext cx="2160000" cy="225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3B9EBF-B679-474F-8623-89DF5BBCF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57" y="5848354"/>
            <a:ext cx="6098389" cy="42358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731" y="1360170"/>
            <a:ext cx="5764377" cy="4994910"/>
          </a:xfrm>
        </p:spPr>
        <p:txBody>
          <a:bodyPr/>
          <a:lstStyle/>
          <a:p>
            <a:r>
              <a:rPr lang="zh-CN" altLang="en-US" sz="1400" dirty="0"/>
              <a:t>实现上 </a:t>
            </a:r>
            <a:r>
              <a:rPr lang="en-US" altLang="zh-CN" sz="1400" dirty="0" err="1"/>
              <a:t>ColossalAI</a:t>
            </a:r>
            <a:r>
              <a:rPr lang="en-US" altLang="zh-CN" sz="1400" dirty="0"/>
              <a:t> </a:t>
            </a:r>
            <a:r>
              <a:rPr lang="zh-CN" altLang="en-US" sz="1400" dirty="0"/>
              <a:t>借鉴了 </a:t>
            </a:r>
            <a:r>
              <a:rPr lang="en-US" altLang="zh-CN" sz="1400" dirty="0"/>
              <a:t>Ring-Allreduce </a:t>
            </a:r>
            <a:r>
              <a:rPr lang="zh-CN" altLang="en-US" sz="1400" dirty="0"/>
              <a:t>算法实现，通过 </a:t>
            </a:r>
            <a:r>
              <a:rPr lang="en-US" altLang="zh-CN" sz="1400" dirty="0"/>
              <a:t>RingQK 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RingAV</a:t>
            </a:r>
            <a:r>
              <a:rPr lang="en-US" altLang="zh-CN" sz="1400" dirty="0"/>
              <a:t> </a:t>
            </a:r>
            <a:r>
              <a:rPr lang="zh-CN" altLang="en-US" sz="1400" dirty="0"/>
              <a:t>两种计算方式实现序列并行。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E4936-33A2-694A-A791-DE2BB51B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27EBC7-2CF0-AA4C-B071-1DC93A236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 </a:t>
            </a:r>
            <a:r>
              <a:rPr lang="en-US" altLang="zh-CN" dirty="0"/>
              <a:t>NPU</a:t>
            </a:r>
            <a:r>
              <a:rPr lang="zh-CN" altLang="en-US" dirty="0"/>
              <a:t> 保存一份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，但是 </a:t>
            </a:r>
            <a:r>
              <a:rPr lang="en-US" altLang="zh-CN" dirty="0"/>
              <a:t>Q/K/V</a:t>
            </a:r>
            <a:r>
              <a:rPr lang="zh-CN" altLang="en-US" dirty="0"/>
              <a:t> 的计算有需要和完整的 </a:t>
            </a:r>
            <a:r>
              <a:rPr lang="en-US" altLang="zh-CN" dirty="0"/>
              <a:t>Seq</a:t>
            </a:r>
            <a:r>
              <a:rPr lang="zh-CN" altLang="en-US" dirty="0"/>
              <a:t> 作为输入；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在每次通信 </a:t>
            </a:r>
            <a:r>
              <a:rPr lang="en-US" altLang="zh-CN" dirty="0" err="1"/>
              <a:t>iter</a:t>
            </a:r>
            <a:r>
              <a:rPr lang="zh-CN" altLang="en-US" dirty="0"/>
              <a:t> 时，互相传输各 </a:t>
            </a:r>
            <a:r>
              <a:rPr lang="en-US" altLang="zh-CN" dirty="0"/>
              <a:t>NPU</a:t>
            </a:r>
            <a:r>
              <a:rPr lang="zh-CN" altLang="en-US" dirty="0"/>
              <a:t> 的子序列数据。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2DFB2-C12F-DE45-8B6C-232E17D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61A2FA-9111-1A49-B602-FBC62F2F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….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N-1</a:t>
                </a:r>
                <a:r>
                  <a:rPr lang="zh-CN" altLang="en-US" sz="1600" dirty="0"/>
                  <a:t> 个 </a:t>
                </a:r>
                <a:r>
                  <a:rPr lang="en-US" altLang="zh-CN" sz="1600" dirty="0" err="1"/>
                  <a:t>iter</a:t>
                </a:r>
                <a:r>
                  <a:rPr lang="zh-CN" altLang="en-US" sz="1600" dirty="0"/>
                  <a:t> 后，所有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都有完整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600" dirty="0"/>
                  <a:t> 结果，完成一次 </a:t>
                </a:r>
                <a:r>
                  <a:rPr lang="en-US" altLang="zh-CN" sz="1600" dirty="0"/>
                  <a:t>RingQK</a:t>
                </a:r>
                <a:r>
                  <a:rPr lang="zh-CN" altLang="en-US" sz="1600" dirty="0"/>
                  <a:t> 过程。</a:t>
                </a:r>
                <a:endParaRPr lang="en-US" altLang="zh-CN" sz="16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A523C5-8C37-9540-AD65-45FEDE32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D597E6-07E3-D447-8070-0D1AA4E6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RingAV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D3CA39-760A-E447-941D-C2933C82C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接下来计算 </a:t>
            </a:r>
            <a:r>
              <a:rPr lang="en-US" altLang="zh-CN" dirty="0"/>
              <a:t>Attention Scores</a:t>
            </a:r>
            <a:r>
              <a:rPr lang="zh-CN" altLang="en-US" dirty="0"/>
              <a:t>，通过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算法计算每 </a:t>
            </a:r>
            <a:r>
              <a:rPr lang="en-US" altLang="zh-CN" dirty="0"/>
              <a:t>NPU</a:t>
            </a:r>
            <a:r>
              <a:rPr lang="zh-CN" altLang="en-US" dirty="0"/>
              <a:t> 的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Prob</a:t>
            </a:r>
            <a:r>
              <a:rPr lang="zh-CN" altLang="en-US" dirty="0"/>
              <a:t> * </a:t>
            </a:r>
            <a:r>
              <a:rPr lang="en-US" altLang="zh-CN" dirty="0"/>
              <a:t>Value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RingQK</a:t>
            </a:r>
            <a:r>
              <a:rPr lang="zh-CN" altLang="en-US" dirty="0"/>
              <a:t> 相同的计算逻辑，每 </a:t>
            </a:r>
            <a:r>
              <a:rPr lang="en-US" altLang="zh-CN" dirty="0"/>
              <a:t>NPU</a:t>
            </a:r>
            <a:r>
              <a:rPr lang="zh-CN" altLang="en-US" dirty="0"/>
              <a:t> 都传输各自 </a:t>
            </a:r>
            <a:r>
              <a:rPr lang="en-US" altLang="zh-CN" dirty="0"/>
              <a:t>Value</a:t>
            </a:r>
            <a:r>
              <a:rPr lang="zh-CN" altLang="en-US" dirty="0"/>
              <a:t>，得到最终的输出；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C030F-0DF7-3445-9E44-25E75D1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8" y="2909805"/>
            <a:ext cx="10800000" cy="3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32665</TotalTime>
  <Words>839</Words>
  <Application>Microsoft Macintosh PowerPoint</Application>
  <PresentationFormat>自定义</PresentationFormat>
  <Paragraphs>112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ColossalAI序列并行</vt:lpstr>
      <vt:lpstr>RingQK 过程</vt:lpstr>
      <vt:lpstr>RingQK 过程</vt:lpstr>
      <vt:lpstr>RingAV 过程</vt:lpstr>
      <vt:lpstr>问题在哪里？</vt:lpstr>
      <vt:lpstr>MLP Block 内存计算方式</vt:lpstr>
      <vt:lpstr>Attention Block 内存计算方式</vt:lpstr>
      <vt:lpstr>PowerPoint 演示文稿</vt:lpstr>
      <vt:lpstr>序列并行原理</vt:lpstr>
      <vt:lpstr>序列并行原理：引入通信</vt:lpstr>
      <vt:lpstr>序列并行原理</vt:lpstr>
      <vt:lpstr>序列并行原理</vt:lpstr>
      <vt:lpstr>序列并行原理</vt:lpstr>
      <vt:lpstr>PowerPoint 演示文稿</vt:lpstr>
      <vt:lpstr>序列并行实现</vt:lpstr>
      <vt:lpstr>序列并行实现</vt:lpstr>
      <vt:lpstr>序列并行实现</vt:lpstr>
      <vt:lpstr>序列并行实现</vt:lpstr>
      <vt:lpstr>序列并行实现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11339</cp:revision>
  <cp:lastPrinted>2023-09-08T09:14:01Z</cp:lastPrinted>
  <dcterms:created xsi:type="dcterms:W3CDTF">2020-08-28T08:44:19Z</dcterms:created>
  <dcterms:modified xsi:type="dcterms:W3CDTF">2024-04-10T10:19:48Z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